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Arial Black"/>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haOugs17aEoVE3JCh59a7yWgf8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Arial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 name="Google Shape;4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68651884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30686518845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68651884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068651884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686518845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068651884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114090ce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114090ce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63f71a81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3063f71a8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4"/>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b="1"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14"/>
          <p:cNvSpPr txBox="1"/>
          <p:nvPr>
            <p:ph idx="1" type="subTitle"/>
          </p:nvPr>
        </p:nvSpPr>
        <p:spPr>
          <a:xfrm>
            <a:off x="533400" y="1371600"/>
            <a:ext cx="8153400" cy="47244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7" name="Google Shape;2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pic>
        <p:nvPicPr>
          <p:cNvPr descr="LOGO.gif" id="31" name="Google Shape;31;p15"/>
          <p:cNvPicPr preferRelativeResize="0"/>
          <p:nvPr/>
        </p:nvPicPr>
        <p:blipFill rotWithShape="1">
          <a:blip r:embed="rId2">
            <a:alphaModFix/>
          </a:blip>
          <a:srcRect b="10713" l="0" r="0" t="0"/>
          <a:stretch/>
        </p:blipFill>
        <p:spPr>
          <a:xfrm>
            <a:off x="6553200" y="228600"/>
            <a:ext cx="2057400" cy="635000"/>
          </a:xfrm>
          <a:prstGeom prst="rect">
            <a:avLst/>
          </a:prstGeom>
          <a:noFill/>
          <a:ln>
            <a:noFill/>
          </a:ln>
        </p:spPr>
      </p:pic>
      <p:grpSp>
        <p:nvGrpSpPr>
          <p:cNvPr id="32" name="Google Shape;32;p15"/>
          <p:cNvGrpSpPr/>
          <p:nvPr/>
        </p:nvGrpSpPr>
        <p:grpSpPr>
          <a:xfrm>
            <a:off x="6146800" y="0"/>
            <a:ext cx="2997200" cy="876300"/>
            <a:chOff x="6096000" y="3924300"/>
            <a:chExt cx="2997200" cy="876300"/>
          </a:xfrm>
        </p:grpSpPr>
        <p:sp>
          <p:nvSpPr>
            <p:cNvPr id="33" name="Google Shape;33;p15"/>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34" name="Google Shape;34;p15"/>
            <p:cNvPicPr preferRelativeResize="0"/>
            <p:nvPr/>
          </p:nvPicPr>
          <p:blipFill rotWithShape="1">
            <a:blip r:embed="rId2">
              <a:alphaModFix/>
            </a:blip>
            <a:srcRect b="10713" l="0" r="0" t="0"/>
            <a:stretch/>
          </p:blipFill>
          <p:spPr>
            <a:xfrm>
              <a:off x="6502400" y="4152900"/>
              <a:ext cx="2057400" cy="635000"/>
            </a:xfrm>
            <a:prstGeom prst="rect">
              <a:avLst/>
            </a:prstGeom>
            <a:noFill/>
            <a:ln>
              <a:noFill/>
            </a:ln>
          </p:spPr>
        </p:pic>
        <p:sp>
          <p:nvSpPr>
            <p:cNvPr id="35" name="Google Shape;35;p15"/>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logo.jpg" id="36" name="Google Shape;36;p15"/>
          <p:cNvPicPr preferRelativeResize="0"/>
          <p:nvPr/>
        </p:nvPicPr>
        <p:blipFill rotWithShape="1">
          <a:blip r:embed="rId3">
            <a:alphaModFix/>
          </a:blip>
          <a:srcRect b="0" l="0" r="0" t="0"/>
          <a:stretch/>
        </p:blipFill>
        <p:spPr>
          <a:xfrm>
            <a:off x="6553200" y="228600"/>
            <a:ext cx="1920875" cy="609600"/>
          </a:xfrm>
          <a:prstGeom prst="rect">
            <a:avLst/>
          </a:prstGeom>
          <a:noFill/>
          <a:ln>
            <a:noFill/>
          </a:ln>
        </p:spPr>
      </p:pic>
      <p:sp>
        <p:nvSpPr>
          <p:cNvPr id="37" name="Google Shape;37;p15"/>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15"/>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indent="-368300" lvl="1" marL="9144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indent="-368300" lvl="2" marL="13716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indent="-368300" lvl="3" marL="18288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indent="-368300" lvl="4" marL="22860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1.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3000" u="none" cap="none" strike="noStrike">
                <a:solidFill>
                  <a:schemeClr val="dk1"/>
                </a:solidFill>
                <a:latin typeface="Calibri"/>
                <a:ea typeface="Calibri"/>
                <a:cs typeface="Calibri"/>
                <a:sym typeface="Calibri"/>
              </a:defRPr>
            </a:lvl9pPr>
          </a:lstStyle>
          <a:p/>
        </p:txBody>
      </p:sp>
      <p:sp>
        <p:nvSpPr>
          <p:cNvPr id="7" name="Google Shape;7;p1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0070C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0070C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0070C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2"/>
          <p:cNvSpPr/>
          <p:nvPr/>
        </p:nvSpPr>
        <p:spPr>
          <a:xfrm>
            <a:off x="0" y="0"/>
            <a:ext cx="91440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2"/>
          <p:cNvSpPr/>
          <p:nvPr/>
        </p:nvSpPr>
        <p:spPr>
          <a:xfrm flipH="1" rot="10800000">
            <a:off x="0" y="6705600"/>
            <a:ext cx="9144000" cy="19811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13" name="Google Shape;13;p12"/>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pic>
        <p:nvPicPr>
          <p:cNvPr descr="LOGO.gif" id="14" name="Google Shape;14;p12"/>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grpSp>
        <p:nvGrpSpPr>
          <p:cNvPr id="15" name="Google Shape;15;p12"/>
          <p:cNvGrpSpPr/>
          <p:nvPr/>
        </p:nvGrpSpPr>
        <p:grpSpPr>
          <a:xfrm>
            <a:off x="6146800" y="0"/>
            <a:ext cx="2997200" cy="876300"/>
            <a:chOff x="6096000" y="3924300"/>
            <a:chExt cx="2997200" cy="876300"/>
          </a:xfrm>
        </p:grpSpPr>
        <p:sp>
          <p:nvSpPr>
            <p:cNvPr id="16" name="Google Shape;16;p12"/>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OGO.gif" id="17" name="Google Shape;17;p12"/>
            <p:cNvPicPr preferRelativeResize="0"/>
            <p:nvPr/>
          </p:nvPicPr>
          <p:blipFill rotWithShape="1">
            <a:blip r:embed="rId1">
              <a:alphaModFix/>
            </a:blip>
            <a:srcRect b="10713" l="0" r="0" t="0"/>
            <a:stretch/>
          </p:blipFill>
          <p:spPr>
            <a:xfrm>
              <a:off x="6502400" y="4152900"/>
              <a:ext cx="2057400" cy="635000"/>
            </a:xfrm>
            <a:prstGeom prst="rect">
              <a:avLst/>
            </a:prstGeom>
            <a:noFill/>
            <a:ln>
              <a:noFill/>
            </a:ln>
          </p:spPr>
        </p:pic>
        <p:sp>
          <p:nvSpPr>
            <p:cNvPr id="18" name="Google Shape;18;p12"/>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logo.jpg" id="19" name="Google Shape;19;p12"/>
          <p:cNvPicPr preferRelativeResize="0"/>
          <p:nvPr/>
        </p:nvPicPr>
        <p:blipFill rotWithShape="1">
          <a:blip r:embed="rId2">
            <a:alphaModFix/>
          </a:blip>
          <a:srcRect b="0" l="0" r="0" t="0"/>
          <a:stretch/>
        </p:blipFill>
        <p:spPr>
          <a:xfrm>
            <a:off x="6553200" y="228600"/>
            <a:ext cx="1920875"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Lst>
  <p:transition advTm="4000">
    <p:cut/>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80000"/>
          </a:blip>
          <a:tile algn="tl" flip="none" tx="0" sx="100000" ty="0" sy="100000"/>
        </a:blipFill>
      </p:bgPr>
    </p:bg>
    <p:spTree>
      <p:nvGrpSpPr>
        <p:cNvPr id="45" name="Shape 45"/>
        <p:cNvGrpSpPr/>
        <p:nvPr/>
      </p:nvGrpSpPr>
      <p:grpSpPr>
        <a:xfrm>
          <a:off x="0" y="0"/>
          <a:ext cx="0" cy="0"/>
          <a:chOff x="0" y="0"/>
          <a:chExt cx="0" cy="0"/>
        </a:xfrm>
      </p:grpSpPr>
      <p:sp>
        <p:nvSpPr>
          <p:cNvPr id="46" name="Google Shape;46;p1"/>
          <p:cNvSpPr txBox="1"/>
          <p:nvPr/>
        </p:nvSpPr>
        <p:spPr>
          <a:xfrm>
            <a:off x="971600" y="1257234"/>
            <a:ext cx="6624736"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Arial Black"/>
                <a:ea typeface="Arial Black"/>
                <a:cs typeface="Arial Black"/>
                <a:sym typeface="Arial Black"/>
              </a:rPr>
              <a:t>Front End Engineering-I Project</a:t>
            </a:r>
            <a:endParaRPr b="0" i="0" sz="1400" u="none" cap="none" strike="noStrike">
              <a:solidFill>
                <a:srgbClr val="000000"/>
              </a:solidFill>
              <a:latin typeface="Arial"/>
              <a:ea typeface="Arial"/>
              <a:cs typeface="Arial"/>
              <a:sym typeface="Arial"/>
            </a:endParaRPr>
          </a:p>
        </p:txBody>
      </p:sp>
      <p:sp>
        <p:nvSpPr>
          <p:cNvPr id="47" name="Google Shape;47;p1"/>
          <p:cNvSpPr txBox="1"/>
          <p:nvPr/>
        </p:nvSpPr>
        <p:spPr>
          <a:xfrm>
            <a:off x="3275856" y="4653136"/>
            <a:ext cx="25519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 name="Google Shape;48;p1"/>
          <p:cNvSpPr txBox="1"/>
          <p:nvPr/>
        </p:nvSpPr>
        <p:spPr>
          <a:xfrm>
            <a:off x="2015716" y="2708920"/>
            <a:ext cx="5112600" cy="2232000"/>
          </a:xfrm>
          <a:prstGeom prst="rect">
            <a:avLst/>
          </a:prstGeom>
          <a:solidFill>
            <a:srgbClr val="FABF8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chemeClr val="dk1"/>
                </a:solidFill>
                <a:latin typeface="Calibri"/>
                <a:ea typeface="Calibri"/>
                <a:cs typeface="Calibri"/>
                <a:sym typeface="Calibri"/>
              </a:rPr>
              <a:t>Team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&gt;Gayatri (2410990287)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&gt;Gia Goyal (2410990289)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&gt;Ghantejveer Singh (2410990288)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1" lang="en-US" sz="2100" u="none" cap="none" strike="noStrike">
                <a:solidFill>
                  <a:schemeClr val="dk1"/>
                </a:solidFill>
                <a:latin typeface="Times New Roman"/>
                <a:ea typeface="Times New Roman"/>
                <a:cs typeface="Times New Roman"/>
                <a:sym typeface="Times New Roman"/>
              </a:rPr>
              <a:t>Faculty Coordinator:</a:t>
            </a:r>
            <a:endParaRPr b="1" i="1" sz="21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F243E"/>
                </a:solidFill>
                <a:latin typeface="Times New Roman"/>
                <a:ea typeface="Times New Roman"/>
                <a:cs typeface="Times New Roman"/>
                <a:sym typeface="Times New Roman"/>
              </a:rPr>
              <a:t>Mrs. Gaganpreet Kaur</a:t>
            </a:r>
            <a:endParaRPr b="0" i="0" sz="1800" u="none" cap="none" strike="noStrike">
              <a:solidFill>
                <a:srgbClr val="0F243E"/>
              </a:solidFill>
              <a:latin typeface="Calibri"/>
              <a:ea typeface="Calibri"/>
              <a:cs typeface="Calibri"/>
              <a:sym typeface="Calibri"/>
            </a:endParaRPr>
          </a:p>
        </p:txBody>
      </p:sp>
      <p:sp>
        <p:nvSpPr>
          <p:cNvPr id="49" name="Google Shape;49;p1"/>
          <p:cNvSpPr txBox="1"/>
          <p:nvPr/>
        </p:nvSpPr>
        <p:spPr>
          <a:xfrm>
            <a:off x="1098452" y="5445224"/>
            <a:ext cx="694709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Chitkara University Institute of Engineering and Technology,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Chitkara University, Punjab</a:t>
            </a:r>
            <a:endParaRPr b="0" i="0" sz="1400" u="none" cap="none" strike="noStrike">
              <a:solidFill>
                <a:srgbClr val="000000"/>
              </a:solidFill>
              <a:latin typeface="Arial"/>
              <a:ea typeface="Arial"/>
              <a:cs typeface="Arial"/>
              <a:sym typeface="Arial"/>
            </a:endParaRPr>
          </a:p>
        </p:txBody>
      </p:sp>
    </p:spTree>
  </p:cSld>
  <p:clrMapOvr>
    <a:masterClrMapping/>
  </p:clrMapOvr>
  <p:transition advTm="4"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99" name="Shape 99"/>
        <p:cNvGrpSpPr/>
        <p:nvPr/>
      </p:nvGrpSpPr>
      <p:grpSpPr>
        <a:xfrm>
          <a:off x="0" y="0"/>
          <a:ext cx="0" cy="0"/>
          <a:chOff x="0" y="0"/>
          <a:chExt cx="0" cy="0"/>
        </a:xfrm>
      </p:grpSpPr>
      <p:sp>
        <p:nvSpPr>
          <p:cNvPr id="100" name="Google Shape;100;g30686518845_0_2"/>
          <p:cNvSpPr txBox="1"/>
          <p:nvPr/>
        </p:nvSpPr>
        <p:spPr>
          <a:xfrm>
            <a:off x="464350" y="3951675"/>
            <a:ext cx="8143800" cy="27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chemeClr val="dk1"/>
                </a:solidFill>
                <a:latin typeface="Arial"/>
                <a:ea typeface="Arial"/>
                <a:cs typeface="Arial"/>
                <a:sym typeface="Arial"/>
              </a:rPr>
              <a:t>Screenshot 1 contains the code snippet that added the gradient background to our web page.</a:t>
            </a:r>
            <a:endParaRPr b="0" i="0" sz="3200" u="none" cap="none" strike="noStrike">
              <a:solidFill>
                <a:schemeClr val="dk1"/>
              </a:solidFill>
              <a:latin typeface="Calibri"/>
              <a:ea typeface="Calibri"/>
              <a:cs typeface="Calibri"/>
              <a:sym typeface="Calibri"/>
            </a:endParaRPr>
          </a:p>
        </p:txBody>
      </p:sp>
      <p:sp>
        <p:nvSpPr>
          <p:cNvPr id="101" name="Google Shape;101;g30686518845_0_2"/>
          <p:cNvSpPr txBox="1"/>
          <p:nvPr/>
        </p:nvSpPr>
        <p:spPr>
          <a:xfrm>
            <a:off x="-291700" y="121450"/>
            <a:ext cx="3750600" cy="80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US" sz="3200" u="none" cap="none" strike="noStrike">
                <a:solidFill>
                  <a:schemeClr val="dk1"/>
                </a:solidFill>
                <a:latin typeface="Times New Roman"/>
                <a:ea typeface="Times New Roman"/>
                <a:cs typeface="Times New Roman"/>
                <a:sym typeface="Times New Roman"/>
              </a:rPr>
              <a:t>Screenshot 1</a:t>
            </a:r>
            <a:endParaRPr b="0" i="0" sz="3200" u="none" cap="none" strike="noStrike">
              <a:solidFill>
                <a:schemeClr val="dk1"/>
              </a:solidFill>
              <a:latin typeface="Calibri"/>
              <a:ea typeface="Calibri"/>
              <a:cs typeface="Calibri"/>
              <a:sym typeface="Calibri"/>
            </a:endParaRPr>
          </a:p>
        </p:txBody>
      </p:sp>
      <p:pic>
        <p:nvPicPr>
          <p:cNvPr id="102" name="Google Shape;102;g30686518845_0_2"/>
          <p:cNvPicPr preferRelativeResize="0"/>
          <p:nvPr/>
        </p:nvPicPr>
        <p:blipFill rotWithShape="1">
          <a:blip r:embed="rId3">
            <a:alphaModFix/>
          </a:blip>
          <a:srcRect b="37689" l="22824" r="24181" t="32215"/>
          <a:stretch/>
        </p:blipFill>
        <p:spPr>
          <a:xfrm>
            <a:off x="229044" y="1125075"/>
            <a:ext cx="8614406" cy="2750400"/>
          </a:xfrm>
          <a:prstGeom prst="rect">
            <a:avLst/>
          </a:prstGeom>
          <a:noFill/>
          <a:ln>
            <a:noFill/>
          </a:ln>
        </p:spPr>
      </p:pic>
    </p:spTree>
  </p:cSld>
  <p:clrMapOvr>
    <a:masterClrMapping/>
  </p:clrMapOvr>
  <p:transition advTm="4000"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06" name="Shape 106"/>
        <p:cNvGrpSpPr/>
        <p:nvPr/>
      </p:nvGrpSpPr>
      <p:grpSpPr>
        <a:xfrm>
          <a:off x="0" y="0"/>
          <a:ext cx="0" cy="0"/>
          <a:chOff x="0" y="0"/>
          <a:chExt cx="0" cy="0"/>
        </a:xfrm>
      </p:grpSpPr>
      <p:sp>
        <p:nvSpPr>
          <p:cNvPr id="107" name="Google Shape;107;g30686518845_0_8"/>
          <p:cNvSpPr txBox="1"/>
          <p:nvPr/>
        </p:nvSpPr>
        <p:spPr>
          <a:xfrm>
            <a:off x="-153600" y="125025"/>
            <a:ext cx="3679200" cy="6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US" sz="3200" u="none" cap="none" strike="noStrike">
                <a:solidFill>
                  <a:schemeClr val="dk1"/>
                </a:solidFill>
                <a:latin typeface="Times New Roman"/>
                <a:ea typeface="Times New Roman"/>
                <a:cs typeface="Times New Roman"/>
                <a:sym typeface="Times New Roman"/>
              </a:rPr>
              <a:t>Screenshot 2</a:t>
            </a:r>
            <a:endParaRPr b="0" i="0" sz="3200" u="none" cap="none" strike="noStrike">
              <a:solidFill>
                <a:schemeClr val="dk1"/>
              </a:solidFill>
              <a:latin typeface="Calibri"/>
              <a:ea typeface="Calibri"/>
              <a:cs typeface="Calibri"/>
              <a:sym typeface="Calibri"/>
            </a:endParaRPr>
          </a:p>
        </p:txBody>
      </p:sp>
      <p:sp>
        <p:nvSpPr>
          <p:cNvPr id="108" name="Google Shape;108;g30686518845_0_8"/>
          <p:cNvSpPr txBox="1"/>
          <p:nvPr/>
        </p:nvSpPr>
        <p:spPr>
          <a:xfrm>
            <a:off x="339325" y="4046925"/>
            <a:ext cx="8322600" cy="18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chemeClr val="dk1"/>
                </a:solidFill>
                <a:latin typeface="Arial"/>
                <a:ea typeface="Arial"/>
                <a:cs typeface="Arial"/>
                <a:sym typeface="Arial"/>
              </a:rPr>
              <a:t>Screenshot 2 has the snippet that added the main media song image in the middle.</a:t>
            </a:r>
            <a:endParaRPr b="0" i="0" sz="3000" u="none" cap="none" strike="noStrike">
              <a:solidFill>
                <a:schemeClr val="dk1"/>
              </a:solidFill>
              <a:latin typeface="Calibri"/>
              <a:ea typeface="Calibri"/>
              <a:cs typeface="Calibri"/>
              <a:sym typeface="Calibri"/>
            </a:endParaRPr>
          </a:p>
        </p:txBody>
      </p:sp>
      <p:pic>
        <p:nvPicPr>
          <p:cNvPr id="109" name="Google Shape;109;g30686518845_0_8"/>
          <p:cNvPicPr preferRelativeResize="0"/>
          <p:nvPr/>
        </p:nvPicPr>
        <p:blipFill rotWithShape="1">
          <a:blip r:embed="rId3">
            <a:alphaModFix/>
          </a:blip>
          <a:srcRect b="45235" l="23363" r="23659" t="29620"/>
          <a:stretch/>
        </p:blipFill>
        <p:spPr>
          <a:xfrm>
            <a:off x="140575" y="1232600"/>
            <a:ext cx="8872501" cy="2367650"/>
          </a:xfrm>
          <a:prstGeom prst="rect">
            <a:avLst/>
          </a:prstGeom>
          <a:noFill/>
          <a:ln>
            <a:noFill/>
          </a:ln>
        </p:spPr>
      </p:pic>
    </p:spTree>
  </p:cSld>
  <p:clrMapOvr>
    <a:masterClrMapping/>
  </p:clrMapOvr>
  <p:transition advTm="4000"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113" name="Shape 113"/>
        <p:cNvGrpSpPr/>
        <p:nvPr/>
      </p:nvGrpSpPr>
      <p:grpSpPr>
        <a:xfrm>
          <a:off x="0" y="0"/>
          <a:ext cx="0" cy="0"/>
          <a:chOff x="0" y="0"/>
          <a:chExt cx="0" cy="0"/>
        </a:xfrm>
      </p:grpSpPr>
      <p:sp>
        <p:nvSpPr>
          <p:cNvPr id="114" name="Google Shape;114;g30686518845_0_13"/>
          <p:cNvSpPr txBox="1"/>
          <p:nvPr/>
        </p:nvSpPr>
        <p:spPr>
          <a:xfrm>
            <a:off x="-153600" y="125025"/>
            <a:ext cx="3679200" cy="6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Screenshot 3</a:t>
            </a:r>
            <a:endParaRPr b="0" i="0" sz="3200" u="none" cap="none" strike="noStrike">
              <a:solidFill>
                <a:schemeClr val="dk1"/>
              </a:solidFill>
              <a:latin typeface="Calibri"/>
              <a:ea typeface="Calibri"/>
              <a:cs typeface="Calibri"/>
              <a:sym typeface="Calibri"/>
            </a:endParaRPr>
          </a:p>
        </p:txBody>
      </p:sp>
      <p:sp>
        <p:nvSpPr>
          <p:cNvPr id="115" name="Google Shape;115;g30686518845_0_13"/>
          <p:cNvSpPr txBox="1"/>
          <p:nvPr/>
        </p:nvSpPr>
        <p:spPr>
          <a:xfrm>
            <a:off x="339325" y="3788833"/>
            <a:ext cx="8322600" cy="18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0"/>
              <a:buFont typeface="Arial"/>
              <a:buNone/>
            </a:pPr>
            <a:r>
              <a:rPr b="0" i="0" lang="en-US" sz="3000" u="none" cap="none" strike="noStrike">
                <a:solidFill>
                  <a:schemeClr val="dk1"/>
                </a:solidFill>
                <a:latin typeface="Arial"/>
                <a:ea typeface="Arial"/>
                <a:cs typeface="Arial"/>
                <a:sym typeface="Arial"/>
              </a:rPr>
              <a:t>Screenshot 3 has the commands that added the play/pause, previous and next buttons. </a:t>
            </a:r>
            <a:endParaRPr b="0" i="0" sz="3000" u="none" cap="none" strike="noStrike">
              <a:solidFill>
                <a:schemeClr val="dk1"/>
              </a:solidFill>
              <a:latin typeface="Arial"/>
              <a:ea typeface="Arial"/>
              <a:cs typeface="Arial"/>
              <a:sym typeface="Arial"/>
            </a:endParaRPr>
          </a:p>
        </p:txBody>
      </p:sp>
      <p:pic>
        <p:nvPicPr>
          <p:cNvPr id="116" name="Google Shape;116;g30686518845_0_13"/>
          <p:cNvPicPr preferRelativeResize="0"/>
          <p:nvPr/>
        </p:nvPicPr>
        <p:blipFill rotWithShape="1">
          <a:blip r:embed="rId3">
            <a:alphaModFix/>
          </a:blip>
          <a:srcRect b="41249" l="22993" r="9788" t="23257"/>
          <a:stretch/>
        </p:blipFill>
        <p:spPr>
          <a:xfrm>
            <a:off x="1187245" y="1265267"/>
            <a:ext cx="6769510" cy="2643075"/>
          </a:xfrm>
          <a:prstGeom prst="rect">
            <a:avLst/>
          </a:prstGeom>
          <a:noFill/>
          <a:ln>
            <a:noFill/>
          </a:ln>
        </p:spPr>
      </p:pic>
    </p:spTree>
  </p:cSld>
  <p:clrMapOvr>
    <a:masterClrMapping/>
  </p:clrMapOvr>
  <p:transition advTm="4000"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lin ang="5400012" scaled="0"/>
        </a:gradFill>
      </p:bgPr>
    </p:bg>
    <p:spTree>
      <p:nvGrpSpPr>
        <p:cNvPr id="120" name="Shape 120"/>
        <p:cNvGrpSpPr/>
        <p:nvPr/>
      </p:nvGrpSpPr>
      <p:grpSpPr>
        <a:xfrm>
          <a:off x="0" y="0"/>
          <a:ext cx="0" cy="0"/>
          <a:chOff x="0" y="0"/>
          <a:chExt cx="0" cy="0"/>
        </a:xfrm>
      </p:grpSpPr>
      <p:sp>
        <p:nvSpPr>
          <p:cNvPr id="121" name="Google Shape;121;g31114090ce5_0_8"/>
          <p:cNvSpPr txBox="1"/>
          <p:nvPr/>
        </p:nvSpPr>
        <p:spPr>
          <a:xfrm>
            <a:off x="0" y="76200"/>
            <a:ext cx="300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Screenshot 4</a:t>
            </a:r>
            <a:endParaRPr b="0" i="0" sz="1400" u="none" cap="none" strike="noStrike">
              <a:solidFill>
                <a:srgbClr val="000000"/>
              </a:solidFill>
              <a:latin typeface="Arial"/>
              <a:ea typeface="Arial"/>
              <a:cs typeface="Arial"/>
              <a:sym typeface="Arial"/>
            </a:endParaRPr>
          </a:p>
        </p:txBody>
      </p:sp>
      <p:sp>
        <p:nvSpPr>
          <p:cNvPr id="122" name="Google Shape;122;g31114090ce5_0_8"/>
          <p:cNvSpPr txBox="1"/>
          <p:nvPr/>
        </p:nvSpPr>
        <p:spPr>
          <a:xfrm>
            <a:off x="902100" y="4982496"/>
            <a:ext cx="8018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Screenshot 4 has the JS commands that made our website responsive.</a:t>
            </a:r>
            <a:endParaRPr b="0" i="0" sz="3000" u="none" cap="none" strike="noStrike">
              <a:solidFill>
                <a:schemeClr val="dk1"/>
              </a:solidFill>
              <a:latin typeface="Arial"/>
              <a:ea typeface="Arial"/>
              <a:cs typeface="Arial"/>
              <a:sym typeface="Arial"/>
            </a:endParaRPr>
          </a:p>
        </p:txBody>
      </p:sp>
      <p:pic>
        <p:nvPicPr>
          <p:cNvPr id="123" name="Google Shape;123;g31114090ce5_0_8"/>
          <p:cNvPicPr preferRelativeResize="0"/>
          <p:nvPr/>
        </p:nvPicPr>
        <p:blipFill rotWithShape="1">
          <a:blip r:embed="rId3">
            <a:alphaModFix/>
          </a:blip>
          <a:srcRect b="6942" l="23328" r="10636" t="13481"/>
          <a:stretch/>
        </p:blipFill>
        <p:spPr>
          <a:xfrm>
            <a:off x="1084253" y="929149"/>
            <a:ext cx="6916993" cy="4023851"/>
          </a:xfrm>
          <a:prstGeom prst="rect">
            <a:avLst/>
          </a:prstGeom>
          <a:noFill/>
          <a:ln>
            <a:noFill/>
          </a:ln>
        </p:spPr>
      </p:pic>
    </p:spTree>
  </p:cSld>
  <p:clrMapOvr>
    <a:masterClrMapping/>
  </p:clrMapOvr>
  <p:transition advTm="4000"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8"/>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Bonus Features</a:t>
            </a:r>
            <a:endParaRPr b="1" i="0" sz="1400" u="none" cap="none" strike="noStrike">
              <a:solidFill>
                <a:srgbClr val="000000"/>
              </a:solidFill>
              <a:latin typeface="Arial"/>
              <a:ea typeface="Arial"/>
              <a:cs typeface="Arial"/>
              <a:sym typeface="Arial"/>
            </a:endParaRPr>
          </a:p>
        </p:txBody>
      </p:sp>
      <p:sp>
        <p:nvSpPr>
          <p:cNvPr id="129" name="Google Shape;129;p8"/>
          <p:cNvSpPr/>
          <p:nvPr/>
        </p:nvSpPr>
        <p:spPr>
          <a:xfrm>
            <a:off x="395525" y="1196742"/>
            <a:ext cx="8136900" cy="5155217"/>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1200"/>
              </a:spcBef>
              <a:spcAft>
                <a:spcPts val="0"/>
              </a:spcAft>
              <a:buClr>
                <a:schemeClr val="dk1"/>
              </a:buClr>
              <a:buSzPts val="2000"/>
              <a:buFont typeface="Arial"/>
              <a:buAutoNum type="arabicPeriod"/>
            </a:pPr>
            <a:r>
              <a:rPr b="1" i="0" lang="en-US" sz="2000" u="none" cap="none" strike="noStrike">
                <a:solidFill>
                  <a:schemeClr val="dk1"/>
                </a:solidFill>
                <a:latin typeface="Arial"/>
                <a:ea typeface="Arial"/>
                <a:cs typeface="Arial"/>
                <a:sym typeface="Arial"/>
              </a:rPr>
              <a:t>YouTube Integration:</a:t>
            </a:r>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Links each song to its YouTube video.</a:t>
            </a:r>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Offers a rich audio-visual experience.</a:t>
            </a:r>
            <a:endParaRPr/>
          </a:p>
          <a:p>
            <a:pPr indent="-355600" lvl="0" marL="457200" marR="0" rtl="0" algn="l">
              <a:lnSpc>
                <a:spcPct val="115000"/>
              </a:lnSpc>
              <a:spcBef>
                <a:spcPts val="0"/>
              </a:spcBef>
              <a:spcAft>
                <a:spcPts val="0"/>
              </a:spcAft>
              <a:buClr>
                <a:schemeClr val="dk1"/>
              </a:buClr>
              <a:buSzPts val="2000"/>
              <a:buFont typeface="Arial"/>
              <a:buAutoNum type="arabicPeriod"/>
            </a:pPr>
            <a:r>
              <a:rPr b="1" i="0" lang="en-US" sz="2000" u="none" cap="none" strike="noStrike">
                <a:solidFill>
                  <a:schemeClr val="dk1"/>
                </a:solidFill>
                <a:latin typeface="Arial"/>
                <a:ea typeface="Arial"/>
                <a:cs typeface="Arial"/>
                <a:sym typeface="Arial"/>
              </a:rPr>
              <a:t>Automatic Song Switching:</a:t>
            </a:r>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Automatically switches to the next song when the current one ends.</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Enhances user convenience with seamless music playback.</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1" i="0" lang="en-US" sz="2000" u="none" cap="none" strike="noStrike">
                <a:solidFill>
                  <a:schemeClr val="dk1"/>
                </a:solidFill>
                <a:latin typeface="Arial"/>
                <a:ea typeface="Arial"/>
                <a:cs typeface="Arial"/>
                <a:sym typeface="Arial"/>
              </a:rPr>
              <a:t>Why These Features Stand Out:</a:t>
            </a:r>
            <a:endParaRPr b="1"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Enhanced User Experience:</a:t>
            </a:r>
            <a:r>
              <a:rPr b="0" i="0" lang="en-US" sz="2000" u="none" cap="none" strike="noStrike">
                <a:solidFill>
                  <a:schemeClr val="dk1"/>
                </a:solidFill>
                <a:latin typeface="Arial"/>
                <a:ea typeface="Arial"/>
                <a:cs typeface="Arial"/>
                <a:sym typeface="Arial"/>
              </a:rPr>
              <a:t> Visually appealing and intuitive controls keep users engaged.</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Automation:</a:t>
            </a:r>
            <a:r>
              <a:rPr b="0" i="0" lang="en-US" sz="2000" u="none" cap="none" strike="noStrike">
                <a:solidFill>
                  <a:schemeClr val="dk1"/>
                </a:solidFill>
                <a:latin typeface="Arial"/>
                <a:ea typeface="Arial"/>
                <a:cs typeface="Arial"/>
                <a:sym typeface="Arial"/>
              </a:rPr>
              <a:t> Less manual interaction needed, improving overall usability.</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33" name="Shape 133"/>
        <p:cNvGrpSpPr/>
        <p:nvPr/>
      </p:nvGrpSpPr>
      <p:grpSpPr>
        <a:xfrm>
          <a:off x="0" y="0"/>
          <a:ext cx="0" cy="0"/>
          <a:chOff x="0" y="0"/>
          <a:chExt cx="0" cy="0"/>
        </a:xfrm>
      </p:grpSpPr>
      <p:pic>
        <p:nvPicPr>
          <p:cNvPr id="134" name="Google Shape;134;g3063f71a811_0_0"/>
          <p:cNvPicPr preferRelativeResize="0"/>
          <p:nvPr/>
        </p:nvPicPr>
        <p:blipFill rotWithShape="1">
          <a:blip r:embed="rId3">
            <a:alphaModFix/>
          </a:blip>
          <a:srcRect b="5335" l="577" r="-576" t="10609"/>
          <a:stretch/>
        </p:blipFill>
        <p:spPr>
          <a:xfrm>
            <a:off x="95864" y="973397"/>
            <a:ext cx="8952271" cy="423067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35" name="Google Shape;135;g3063f71a811_0_0"/>
          <p:cNvSpPr/>
          <p:nvPr/>
        </p:nvSpPr>
        <p:spPr>
          <a:xfrm>
            <a:off x="3097165" y="1034497"/>
            <a:ext cx="663677" cy="661562"/>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g3063f71a811_0_0"/>
          <p:cNvSpPr txBox="1"/>
          <p:nvPr/>
        </p:nvSpPr>
        <p:spPr>
          <a:xfrm>
            <a:off x="95864" y="5394745"/>
            <a:ext cx="8952271" cy="17235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YouTube Integration showing the player interface with the YouTube icon and example video.</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None/>
            </a:pPr>
            <a:br>
              <a:rPr b="0" i="0" lang="en-US" sz="2400" u="none" cap="none" strike="noStrike">
                <a:solidFill>
                  <a:srgbClr val="000000"/>
                </a:solidFill>
                <a:latin typeface="Arial"/>
                <a:ea typeface="Arial"/>
                <a:cs typeface="Arial"/>
                <a:sym typeface="Arial"/>
              </a:rPr>
            </a:br>
            <a:endParaRPr b="0" i="0" sz="2400" u="none" cap="none" strike="noStrike">
              <a:solidFill>
                <a:schemeClr val="dk1"/>
              </a:solidFill>
              <a:latin typeface="Arial"/>
              <a:ea typeface="Arial"/>
              <a:cs typeface="Arial"/>
              <a:sym typeface="Aria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9"/>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Conclusion</a:t>
            </a:r>
            <a:endParaRPr b="1" i="0" sz="1400" u="none" cap="none" strike="noStrike">
              <a:solidFill>
                <a:srgbClr val="000000"/>
              </a:solidFill>
              <a:latin typeface="Arial"/>
              <a:ea typeface="Arial"/>
              <a:cs typeface="Arial"/>
              <a:sym typeface="Arial"/>
            </a:endParaRPr>
          </a:p>
        </p:txBody>
      </p:sp>
      <p:sp>
        <p:nvSpPr>
          <p:cNvPr id="142" name="Google Shape;142;p9"/>
          <p:cNvSpPr txBox="1"/>
          <p:nvPr/>
        </p:nvSpPr>
        <p:spPr>
          <a:xfrm>
            <a:off x="147484" y="1076630"/>
            <a:ext cx="8716298" cy="5133713"/>
          </a:xfrm>
          <a:prstGeom prst="rect">
            <a:avLst/>
          </a:prstGeom>
          <a:noFill/>
          <a:ln>
            <a:noFill/>
          </a:ln>
        </p:spPr>
        <p:txBody>
          <a:bodyPr anchorCtr="0" anchor="t" bIns="45700" lIns="91425" spcFirstLastPara="1" rIns="91425" wrap="square" tIns="45700">
            <a:spAutoFit/>
          </a:bodyPr>
          <a:lstStyle/>
          <a:p>
            <a:pPr indent="-368300" lvl="0" marL="457200" marR="0" rtl="0" algn="l">
              <a:lnSpc>
                <a:spcPct val="115000"/>
              </a:lnSpc>
              <a:spcBef>
                <a:spcPts val="0"/>
              </a:spcBef>
              <a:spcAft>
                <a:spcPts val="0"/>
              </a:spcAft>
              <a:buClr>
                <a:schemeClr val="dk1"/>
              </a:buClr>
              <a:buSzPts val="2200"/>
              <a:buFont typeface="Arial"/>
              <a:buChar char="●"/>
            </a:pPr>
            <a:r>
              <a:rPr b="1" i="0" lang="en-US" sz="2400" u="none" cap="none" strike="noStrike">
                <a:solidFill>
                  <a:schemeClr val="dk1"/>
                </a:solidFill>
                <a:latin typeface="Arial"/>
                <a:ea typeface="Arial"/>
                <a:cs typeface="Arial"/>
                <a:sym typeface="Arial"/>
              </a:rPr>
              <a:t>Enhanced User Experience:</a:t>
            </a:r>
            <a:r>
              <a:rPr b="0" i="0" lang="en-US" sz="2400" u="none" cap="none" strike="noStrike">
                <a:solidFill>
                  <a:schemeClr val="dk1"/>
                </a:solidFill>
                <a:latin typeface="Arial"/>
                <a:ea typeface="Arial"/>
                <a:cs typeface="Arial"/>
                <a:sym typeface="Arial"/>
              </a:rPr>
              <a:t> Our music player integrates dynamic album art, seamless song transitions, and a sleek design to offer an engaging and user-friendly interface.</a:t>
            </a:r>
            <a:endParaRPr/>
          </a:p>
          <a:p>
            <a:pPr indent="-368300" lvl="0" marL="457200" marR="0" rtl="0" algn="l">
              <a:lnSpc>
                <a:spcPct val="115000"/>
              </a:lnSpc>
              <a:spcBef>
                <a:spcPts val="0"/>
              </a:spcBef>
              <a:spcAft>
                <a:spcPts val="0"/>
              </a:spcAft>
              <a:buClr>
                <a:schemeClr val="dk1"/>
              </a:buClr>
              <a:buSzPts val="2200"/>
              <a:buFont typeface="Arial"/>
              <a:buChar char="●"/>
            </a:pPr>
            <a:r>
              <a:rPr b="1" i="0" lang="en-US" sz="2400" u="none" cap="none" strike="noStrike">
                <a:solidFill>
                  <a:schemeClr val="dk1"/>
                </a:solidFill>
                <a:latin typeface="Arial"/>
                <a:ea typeface="Arial"/>
                <a:cs typeface="Arial"/>
                <a:sym typeface="Arial"/>
              </a:rPr>
              <a:t>Innovative Features:</a:t>
            </a:r>
            <a:r>
              <a:rPr b="0" i="0" lang="en-US" sz="2400" u="none" cap="none" strike="noStrike">
                <a:solidFill>
                  <a:schemeClr val="dk1"/>
                </a:solidFill>
                <a:latin typeface="Arial"/>
                <a:ea typeface="Arial"/>
                <a:cs typeface="Arial"/>
                <a:sym typeface="Arial"/>
              </a:rPr>
              <a:t> By adding bonus features like YouTube integration, automatic song switching and dynamic visuals, we elevated the standard music player functionality to create a more interactive and enjoyable experience.</a:t>
            </a:r>
            <a:endParaRPr/>
          </a:p>
          <a:p>
            <a:pPr indent="-368300" lvl="0" marL="457200" marR="0" rtl="0" algn="l">
              <a:lnSpc>
                <a:spcPct val="115000"/>
              </a:lnSpc>
              <a:spcBef>
                <a:spcPts val="0"/>
              </a:spcBef>
              <a:spcAft>
                <a:spcPts val="0"/>
              </a:spcAft>
              <a:buClr>
                <a:schemeClr val="dk1"/>
              </a:buClr>
              <a:buSzPts val="2200"/>
              <a:buFont typeface="Arial"/>
              <a:buChar char="●"/>
            </a:pPr>
            <a:r>
              <a:rPr b="1" i="0" lang="en-US" sz="2400" u="none" cap="none" strike="noStrike">
                <a:solidFill>
                  <a:schemeClr val="dk1"/>
                </a:solidFill>
                <a:latin typeface="Arial"/>
                <a:ea typeface="Arial"/>
                <a:cs typeface="Arial"/>
                <a:sym typeface="Arial"/>
              </a:rPr>
              <a:t>Team Collaboration &amp; Learning:</a:t>
            </a:r>
            <a:r>
              <a:rPr b="0" i="0" lang="en-US" sz="2400" u="none" cap="none" strike="noStrike">
                <a:solidFill>
                  <a:schemeClr val="dk1"/>
                </a:solidFill>
                <a:latin typeface="Arial"/>
                <a:ea typeface="Arial"/>
                <a:cs typeface="Arial"/>
                <a:sym typeface="Arial"/>
              </a:rPr>
              <a:t> This project helped us enhance our coding skills, work collaboratively, and better understand the fundamentals of front-end development.</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advTm="4000" spd="slow" p14:dur="900">
        <p14:warp dir="in"/>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8FB"/>
            </a:gs>
            <a:gs pos="74000">
              <a:srgbClr val="AEC5E1"/>
            </a:gs>
            <a:gs pos="83000">
              <a:srgbClr val="AEC5E1"/>
            </a:gs>
            <a:gs pos="100000">
              <a:srgbClr val="C8D8EB"/>
            </a:gs>
          </a:gsLst>
          <a:lin ang="5400000" scaled="0"/>
        </a:gradFill>
      </p:bgPr>
    </p:bg>
    <p:spTree>
      <p:nvGrpSpPr>
        <p:cNvPr id="146" name="Shape 146"/>
        <p:cNvGrpSpPr/>
        <p:nvPr/>
      </p:nvGrpSpPr>
      <p:grpSpPr>
        <a:xfrm>
          <a:off x="0" y="0"/>
          <a:ext cx="0" cy="0"/>
          <a:chOff x="0" y="0"/>
          <a:chExt cx="0" cy="0"/>
        </a:xfrm>
      </p:grpSpPr>
      <p:sp>
        <p:nvSpPr>
          <p:cNvPr id="147" name="Google Shape;147;p18"/>
          <p:cNvSpPr txBox="1"/>
          <p:nvPr>
            <p:ph type="ctrTitle"/>
          </p:nvPr>
        </p:nvSpPr>
        <p:spPr>
          <a:xfrm>
            <a:off x="-1061883" y="1"/>
            <a:ext cx="5486400" cy="914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Future Scope	 </a:t>
            </a:r>
            <a:endParaRPr/>
          </a:p>
        </p:txBody>
      </p:sp>
      <p:sp>
        <p:nvSpPr>
          <p:cNvPr id="148" name="Google Shape;148;p18"/>
          <p:cNvSpPr txBox="1"/>
          <p:nvPr>
            <p:ph idx="1" type="subTitle"/>
          </p:nvPr>
        </p:nvSpPr>
        <p:spPr>
          <a:xfrm>
            <a:off x="347817" y="1165123"/>
            <a:ext cx="8153400" cy="47244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chemeClr val="dk1"/>
              </a:buClr>
              <a:buSzPts val="2200"/>
              <a:buFont typeface="Arial"/>
              <a:buChar char="●"/>
            </a:pPr>
            <a:r>
              <a:rPr lang="en-US">
                <a:solidFill>
                  <a:schemeClr val="dk1"/>
                </a:solidFill>
              </a:rPr>
              <a:t>Mobile app development for enhanced accessibility.</a:t>
            </a:r>
            <a:endParaRPr/>
          </a:p>
          <a:p>
            <a:pPr indent="-368300" lvl="0" marL="457200" rtl="0" algn="l">
              <a:lnSpc>
                <a:spcPct val="115000"/>
              </a:lnSpc>
              <a:spcBef>
                <a:spcPts val="1200"/>
              </a:spcBef>
              <a:spcAft>
                <a:spcPts val="0"/>
              </a:spcAft>
              <a:buClr>
                <a:schemeClr val="dk1"/>
              </a:buClr>
              <a:buSzPts val="2200"/>
              <a:buFont typeface="Arial"/>
              <a:buChar char="●"/>
            </a:pPr>
            <a:r>
              <a:rPr lang="en-US">
                <a:solidFill>
                  <a:schemeClr val="dk1"/>
                </a:solidFill>
              </a:rPr>
              <a:t>Offline playback support.</a:t>
            </a:r>
            <a:endParaRPr/>
          </a:p>
          <a:p>
            <a:pPr indent="-368300" lvl="0" marL="457200" rtl="0" algn="l">
              <a:lnSpc>
                <a:spcPct val="115000"/>
              </a:lnSpc>
              <a:spcBef>
                <a:spcPts val="1200"/>
              </a:spcBef>
              <a:spcAft>
                <a:spcPts val="0"/>
              </a:spcAft>
              <a:buClr>
                <a:schemeClr val="dk1"/>
              </a:buClr>
              <a:buSzPts val="2200"/>
              <a:buFont typeface="Arial"/>
              <a:buChar char="●"/>
            </a:pPr>
            <a:r>
              <a:rPr lang="en-US">
                <a:solidFill>
                  <a:schemeClr val="dk1"/>
                </a:solidFill>
              </a:rPr>
              <a:t>Advanced features like equalizers, playlist creation, and dark mode.</a:t>
            </a:r>
            <a:endParaRPr/>
          </a:p>
          <a:p>
            <a:pPr indent="-228600" lvl="0" marL="457200" rtl="0" algn="l">
              <a:lnSpc>
                <a:spcPct val="115000"/>
              </a:lnSpc>
              <a:spcBef>
                <a:spcPts val="1200"/>
              </a:spcBef>
              <a:spcAft>
                <a:spcPts val="0"/>
              </a:spcAft>
              <a:buClr>
                <a:schemeClr val="dk1"/>
              </a:buClr>
              <a:buSzPts val="2200"/>
              <a:buFont typeface="Arial"/>
              <a:buNone/>
            </a:pPr>
            <a:r>
              <a:t/>
            </a:r>
            <a:endParaRPr>
              <a:solidFill>
                <a:schemeClr val="dk1"/>
              </a:solidFill>
            </a:endParaRPr>
          </a:p>
          <a:p>
            <a:pPr indent="0" lvl="0" marL="88900" rtl="0" algn="l">
              <a:lnSpc>
                <a:spcPct val="115000"/>
              </a:lnSpc>
              <a:spcBef>
                <a:spcPts val="1200"/>
              </a:spcBef>
              <a:spcAft>
                <a:spcPts val="0"/>
              </a:spcAft>
              <a:buClr>
                <a:schemeClr val="dk1"/>
              </a:buClr>
              <a:buSzPts val="2200"/>
              <a:buNone/>
            </a:pPr>
            <a:r>
              <a:t/>
            </a:r>
            <a:endParaRPr sz="3200">
              <a:solidFill>
                <a:schemeClr val="dk1"/>
              </a:solidFill>
            </a:endParaRPr>
          </a:p>
        </p:txBody>
      </p:sp>
    </p:spTree>
  </p:cSld>
  <p:clrMapOvr>
    <a:masterClrMapping/>
  </p:clrMapOvr>
  <p:transition advTm="4000">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0"/>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References/Links used</a:t>
            </a:r>
            <a:endParaRPr b="1" i="0" sz="1400" u="none" cap="none" strike="noStrike">
              <a:solidFill>
                <a:srgbClr val="000000"/>
              </a:solidFill>
              <a:latin typeface="Arial"/>
              <a:ea typeface="Arial"/>
              <a:cs typeface="Arial"/>
              <a:sym typeface="Arial"/>
            </a:endParaRPr>
          </a:p>
        </p:txBody>
      </p:sp>
      <p:sp>
        <p:nvSpPr>
          <p:cNvPr id="154" name="Google Shape;154;p10"/>
          <p:cNvSpPr/>
          <p:nvPr/>
        </p:nvSpPr>
        <p:spPr>
          <a:xfrm>
            <a:off x="467550" y="982450"/>
            <a:ext cx="8128500" cy="747893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Times New Roman"/>
              <a:buChar char="•"/>
            </a:pPr>
            <a:r>
              <a:rPr b="1" i="0" lang="en-US" sz="1800" u="none" cap="none" strike="noStrike">
                <a:solidFill>
                  <a:schemeClr val="dk1"/>
                </a:solidFill>
                <a:latin typeface="Times New Roman"/>
                <a:ea typeface="Times New Roman"/>
                <a:cs typeface="Times New Roman"/>
                <a:sym typeface="Times New Roman"/>
              </a:rPr>
              <a:t>VS Code:</a:t>
            </a:r>
            <a:r>
              <a:rPr b="0" i="0" lang="en-US" sz="1800" u="none" cap="none" strike="noStrike">
                <a:solidFill>
                  <a:schemeClr val="dk1"/>
                </a:solidFill>
                <a:latin typeface="Times New Roman"/>
                <a:ea typeface="Times New Roman"/>
                <a:cs typeface="Times New Roman"/>
                <a:sym typeface="Times New Roman"/>
              </a:rPr>
              <a:t> Used for writing and editing code</a:t>
            </a:r>
            <a:endParaRPr sz="800"/>
          </a:p>
          <a:p>
            <a:pPr indent="-393700" lvl="0" marL="457200" marR="0" rtl="0" algn="l">
              <a:lnSpc>
                <a:spcPct val="100000"/>
              </a:lnSpc>
              <a:spcBef>
                <a:spcPts val="0"/>
              </a:spcBef>
              <a:spcAft>
                <a:spcPts val="0"/>
              </a:spcAft>
              <a:buClr>
                <a:schemeClr val="dk1"/>
              </a:buClr>
              <a:buSzPts val="2600"/>
              <a:buFont typeface="Times New Roman"/>
              <a:buChar char="-"/>
            </a:pPr>
            <a:r>
              <a:rPr b="0" i="0" lang="en-US" sz="1800" u="none" cap="none" strike="noStrike">
                <a:solidFill>
                  <a:schemeClr val="dk1"/>
                </a:solidFill>
                <a:latin typeface="Times New Roman"/>
                <a:ea typeface="Times New Roman"/>
                <a:cs typeface="Times New Roman"/>
                <a:sym typeface="Times New Roman"/>
              </a:rPr>
              <a:t>vscode.dev</a:t>
            </a:r>
            <a:endParaRPr b="0" i="0" sz="1800" u="none" cap="none" strike="noStrike">
              <a:solidFill>
                <a:schemeClr val="dk1"/>
              </a:solidFill>
              <a:latin typeface="Times New Roman"/>
              <a:ea typeface="Times New Roman"/>
              <a:cs typeface="Times New Roman"/>
              <a:sym typeface="Times New Roman"/>
            </a:endParaRPr>
          </a:p>
          <a:p>
            <a:pPr indent="0" lvl="0" marL="2540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1" i="0" lang="en-US" sz="1800" u="none" cap="none" strike="noStrike">
                <a:solidFill>
                  <a:schemeClr val="dk1"/>
                </a:solidFill>
                <a:latin typeface="Times New Roman"/>
                <a:ea typeface="Times New Roman"/>
                <a:cs typeface="Times New Roman"/>
                <a:sym typeface="Times New Roman"/>
              </a:rPr>
              <a:t>Google: </a:t>
            </a:r>
            <a:r>
              <a:rPr b="0" i="0" lang="en-US" sz="1800" u="none" cap="none" strike="noStrike">
                <a:solidFill>
                  <a:schemeClr val="dk1"/>
                </a:solidFill>
                <a:latin typeface="Times New Roman"/>
                <a:ea typeface="Times New Roman"/>
                <a:cs typeface="Times New Roman"/>
                <a:sym typeface="Times New Roman"/>
              </a:rPr>
              <a:t>Utilized for research and finding coding solutions.</a:t>
            </a:r>
            <a:endParaRPr sz="800"/>
          </a:p>
          <a:p>
            <a:pPr indent="-393700" lvl="0" marL="457200" marR="0" rtl="0" algn="l">
              <a:lnSpc>
                <a:spcPct val="100000"/>
              </a:lnSpc>
              <a:spcBef>
                <a:spcPts val="0"/>
              </a:spcBef>
              <a:spcAft>
                <a:spcPts val="0"/>
              </a:spcAft>
              <a:buClr>
                <a:schemeClr val="dk1"/>
              </a:buClr>
              <a:buSzPts val="2600"/>
              <a:buFont typeface="Times New Roman"/>
              <a:buChar char="-"/>
            </a:pPr>
            <a:r>
              <a:rPr b="0" i="0" lang="en-US" sz="1800" u="none" cap="none" strike="noStrike">
                <a:solidFill>
                  <a:schemeClr val="dk1"/>
                </a:solidFill>
                <a:latin typeface="Times New Roman"/>
                <a:ea typeface="Times New Roman"/>
                <a:cs typeface="Times New Roman"/>
                <a:sym typeface="Times New Roman"/>
              </a:rPr>
              <a:t>google.com</a:t>
            </a:r>
            <a:endParaRPr sz="800"/>
          </a:p>
          <a:p>
            <a:pPr indent="0" lvl="0" marL="2540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1" i="0" lang="en-US" sz="1800" u="none" cap="none" strike="noStrike">
                <a:solidFill>
                  <a:schemeClr val="dk1"/>
                </a:solidFill>
                <a:latin typeface="Times New Roman"/>
                <a:ea typeface="Times New Roman"/>
                <a:cs typeface="Times New Roman"/>
                <a:sym typeface="Times New Roman"/>
              </a:rPr>
              <a:t>Pinterest: </a:t>
            </a:r>
            <a:r>
              <a:rPr b="0" i="0" lang="en-US" sz="1800" u="none" cap="none" strike="noStrike">
                <a:solidFill>
                  <a:schemeClr val="dk1"/>
                </a:solidFill>
                <a:latin typeface="Times New Roman"/>
                <a:ea typeface="Times New Roman"/>
                <a:cs typeface="Times New Roman"/>
                <a:sym typeface="Times New Roman"/>
              </a:rPr>
              <a:t>Used for creative inspiration and design ideas </a:t>
            </a:r>
            <a:endParaRPr sz="800"/>
          </a:p>
          <a:p>
            <a:pPr indent="-393700" lvl="0" marL="457200" marR="0" rtl="0" algn="l">
              <a:lnSpc>
                <a:spcPct val="100000"/>
              </a:lnSpc>
              <a:spcBef>
                <a:spcPts val="0"/>
              </a:spcBef>
              <a:spcAft>
                <a:spcPts val="0"/>
              </a:spcAft>
              <a:buClr>
                <a:schemeClr val="dk1"/>
              </a:buClr>
              <a:buSzPts val="2600"/>
              <a:buFont typeface="Times New Roman"/>
              <a:buChar char="-"/>
            </a:pPr>
            <a:r>
              <a:rPr b="0" i="0" lang="en-US" sz="1800" u="none" cap="none" strike="noStrike">
                <a:solidFill>
                  <a:schemeClr val="dk1"/>
                </a:solidFill>
                <a:latin typeface="Times New Roman"/>
                <a:ea typeface="Times New Roman"/>
                <a:cs typeface="Times New Roman"/>
                <a:sym typeface="Times New Roman"/>
              </a:rPr>
              <a:t>pinterest.com</a:t>
            </a:r>
            <a:endParaRPr sz="800"/>
          </a:p>
          <a:p>
            <a:pPr indent="0" lvl="0" marL="2540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1" i="0" lang="en-US" sz="1800" u="none" cap="none" strike="noStrike">
                <a:solidFill>
                  <a:schemeClr val="dk1"/>
                </a:solidFill>
                <a:latin typeface="Times New Roman"/>
                <a:ea typeface="Times New Roman"/>
                <a:cs typeface="Times New Roman"/>
                <a:sym typeface="Times New Roman"/>
              </a:rPr>
              <a:t>YouTube:</a:t>
            </a:r>
            <a:r>
              <a:rPr b="0" i="0" lang="en-US" sz="1800" u="none" cap="none" strike="noStrike">
                <a:solidFill>
                  <a:schemeClr val="dk1"/>
                </a:solidFill>
                <a:latin typeface="Times New Roman"/>
                <a:ea typeface="Times New Roman"/>
                <a:cs typeface="Times New Roman"/>
                <a:sym typeface="Times New Roman"/>
              </a:rPr>
              <a:t> To link each song to its YouTube video</a:t>
            </a:r>
            <a:endParaRPr sz="800"/>
          </a:p>
          <a:p>
            <a:pPr indent="-393700" lvl="0" marL="457200" marR="0" rtl="0" algn="l">
              <a:lnSpc>
                <a:spcPct val="100000"/>
              </a:lnSpc>
              <a:spcBef>
                <a:spcPts val="0"/>
              </a:spcBef>
              <a:spcAft>
                <a:spcPts val="0"/>
              </a:spcAft>
              <a:buClr>
                <a:schemeClr val="dk1"/>
              </a:buClr>
              <a:buSzPts val="2600"/>
              <a:buFont typeface="Times New Roman"/>
              <a:buChar char="-"/>
            </a:pPr>
            <a:r>
              <a:rPr b="0" i="0" lang="en-US" sz="1800" u="none" cap="none" strike="noStrike">
                <a:solidFill>
                  <a:schemeClr val="dk1"/>
                </a:solidFill>
                <a:latin typeface="Times New Roman"/>
                <a:ea typeface="Times New Roman"/>
                <a:cs typeface="Times New Roman"/>
                <a:sym typeface="Times New Roman"/>
              </a:rPr>
              <a:t>youtube.com</a:t>
            </a:r>
            <a:endParaRPr sz="800"/>
          </a:p>
          <a:p>
            <a:pPr indent="0" lvl="0" marL="2540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1" i="0" lang="en-US" sz="1800" u="none" cap="none" strike="noStrike">
                <a:solidFill>
                  <a:schemeClr val="dk1"/>
                </a:solidFill>
                <a:latin typeface="Times New Roman"/>
                <a:ea typeface="Times New Roman"/>
                <a:cs typeface="Times New Roman"/>
                <a:sym typeface="Times New Roman"/>
              </a:rPr>
              <a:t>Pinterest: </a:t>
            </a:r>
            <a:r>
              <a:rPr b="0" i="0" lang="en-US" sz="1800" u="none" cap="none" strike="noStrike">
                <a:solidFill>
                  <a:schemeClr val="dk1"/>
                </a:solidFill>
                <a:latin typeface="Times New Roman"/>
                <a:ea typeface="Times New Roman"/>
                <a:cs typeface="Times New Roman"/>
                <a:sym typeface="Times New Roman"/>
              </a:rPr>
              <a:t>Used for creative inspiration and design ideas </a:t>
            </a:r>
            <a:endParaRPr sz="800"/>
          </a:p>
          <a:p>
            <a:pPr indent="-393700" lvl="0" marL="457200" marR="0" rtl="0" algn="l">
              <a:lnSpc>
                <a:spcPct val="100000"/>
              </a:lnSpc>
              <a:spcBef>
                <a:spcPts val="0"/>
              </a:spcBef>
              <a:spcAft>
                <a:spcPts val="0"/>
              </a:spcAft>
              <a:buClr>
                <a:schemeClr val="dk1"/>
              </a:buClr>
              <a:buSzPts val="2600"/>
              <a:buFont typeface="Times New Roman"/>
              <a:buChar char="-"/>
            </a:pPr>
            <a:r>
              <a:rPr b="0" i="0" lang="en-US" sz="1800" u="none" cap="none" strike="noStrike">
                <a:solidFill>
                  <a:schemeClr val="dk1"/>
                </a:solidFill>
                <a:latin typeface="Times New Roman"/>
                <a:ea typeface="Times New Roman"/>
                <a:cs typeface="Times New Roman"/>
                <a:sym typeface="Times New Roman"/>
              </a:rPr>
              <a:t>pinterest.com</a:t>
            </a:r>
            <a:endParaRPr sz="800"/>
          </a:p>
          <a:p>
            <a:pPr indent="-228600" lvl="0" marL="457200" marR="0" rtl="0" algn="l">
              <a:lnSpc>
                <a:spcPct val="100000"/>
              </a:lnSpc>
              <a:spcBef>
                <a:spcPts val="0"/>
              </a:spcBef>
              <a:spcAft>
                <a:spcPts val="0"/>
              </a:spcAft>
              <a:buClr>
                <a:schemeClr val="dk1"/>
              </a:buClr>
              <a:buSzPts val="32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2540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dk1"/>
              </a:buClr>
              <a:buSzPts val="3200"/>
              <a:buFont typeface="Times New Roman"/>
              <a:buNone/>
            </a:pPr>
            <a:r>
              <a:t/>
            </a:r>
            <a:endParaRPr b="0" i="0" sz="2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3200"/>
              <a:buFont typeface="Arial"/>
              <a:buNone/>
            </a:pPr>
            <a:r>
              <a:t/>
            </a:r>
            <a:endParaRPr b="0" i="0" sz="2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3200"/>
              <a:buFont typeface="Arial"/>
              <a:buNone/>
            </a:pPr>
            <a:r>
              <a:rPr b="0" i="0" lang="en-US" sz="2600" u="none" cap="none" strike="noStrike">
                <a:solidFill>
                  <a:schemeClr val="dk1"/>
                </a:solidFill>
                <a:latin typeface="Times New Roman"/>
                <a:ea typeface="Times New Roman"/>
                <a:cs typeface="Times New Roman"/>
                <a:sym typeface="Times New Roman"/>
              </a:rPr>
              <a:t>  </a:t>
            </a:r>
            <a:endParaRPr b="0" i="0" sz="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advTm="4000" spd="slow" p14:dur="1400">
        <p14:rippl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descr="Download The Best Thank You Slide For PPT Presentation" id="159" name="Google Shape;159;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ownload The Best Thank You Slide For PPT Presentation" id="160" name="Google Shape;160;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ownload The Best Thank You Slide For PPT Presentation" id="161" name="Google Shape;161;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2" name="Google Shape;162;p11"/>
          <p:cNvPicPr preferRelativeResize="0"/>
          <p:nvPr/>
        </p:nvPicPr>
        <p:blipFill rotWithShape="1">
          <a:blip r:embed="rId3">
            <a:alphaModFix/>
          </a:blip>
          <a:srcRect b="0" l="0" r="0" t="0"/>
          <a:stretch/>
        </p:blipFill>
        <p:spPr>
          <a:xfrm>
            <a:off x="0" y="853291"/>
            <a:ext cx="9144001" cy="5830875"/>
          </a:xfrm>
          <a:prstGeom prst="rect">
            <a:avLst/>
          </a:prstGeom>
          <a:noFill/>
          <a:ln>
            <a:noFill/>
          </a:ln>
        </p:spPr>
      </p:pic>
    </p:spTree>
  </p:cSld>
  <p:clrMapOvr>
    <a:masterClrMapping/>
  </p:clrMapOvr>
  <p:transition advTm="4000"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2"/>
          <p:cNvSpPr txBox="1"/>
          <p:nvPr/>
        </p:nvSpPr>
        <p:spPr>
          <a:xfrm>
            <a:off x="467544" y="260648"/>
            <a:ext cx="5400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Table of Contents</a:t>
            </a:r>
            <a:endParaRPr b="1" i="0" sz="1800" u="none" cap="none" strike="noStrike">
              <a:solidFill>
                <a:schemeClr val="dk1"/>
              </a:solidFill>
              <a:latin typeface="Times New Roman"/>
              <a:ea typeface="Times New Roman"/>
              <a:cs typeface="Times New Roman"/>
              <a:sym typeface="Times New Roman"/>
            </a:endParaRPr>
          </a:p>
        </p:txBody>
      </p:sp>
      <p:sp>
        <p:nvSpPr>
          <p:cNvPr id="55" name="Google Shape;55;p2"/>
          <p:cNvSpPr txBox="1"/>
          <p:nvPr/>
        </p:nvSpPr>
        <p:spPr>
          <a:xfrm>
            <a:off x="1314128" y="1209328"/>
            <a:ext cx="6912900" cy="5679900"/>
          </a:xfrm>
          <a:prstGeom prst="rect">
            <a:avLst/>
          </a:prstGeom>
          <a:noFill/>
          <a:ln>
            <a:noFill/>
          </a:ln>
        </p:spPr>
        <p:txBody>
          <a:bodyPr anchorCtr="0" anchor="t" bIns="45700" lIns="91425" spcFirstLastPara="1" rIns="91425" wrap="square" tIns="45700">
            <a:spAutoFit/>
          </a:bodyPr>
          <a:lstStyle/>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Introduction</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Problem Statement</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Technical Details</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Key Features </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Project Highlights</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Bonus Feature(optional)</a:t>
            </a:r>
            <a:endParaRPr b="0" i="0" sz="1900" u="none" cap="none" strike="noStrike">
              <a:solidFill>
                <a:srgbClr val="000000"/>
              </a:solidFill>
              <a:latin typeface="Arial"/>
              <a:ea typeface="Arial"/>
              <a:cs typeface="Arial"/>
              <a:sym typeface="Arial"/>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Conclusion</a:t>
            </a:r>
            <a:endParaRPr b="0" i="0" sz="3300" u="none" cap="none" strike="noStrike">
              <a:solidFill>
                <a:schemeClr val="dk1"/>
              </a:solidFill>
              <a:latin typeface="Times New Roman"/>
              <a:ea typeface="Times New Roman"/>
              <a:cs typeface="Times New Roman"/>
              <a:sym typeface="Times New Roman"/>
            </a:endParaRPr>
          </a:p>
          <a:p>
            <a:pPr indent="-209550" lvl="0" marL="0" marR="0" rtl="0" algn="l">
              <a:lnSpc>
                <a:spcPct val="100000"/>
              </a:lnSpc>
              <a:spcBef>
                <a:spcPts val="0"/>
              </a:spcBef>
              <a:spcAft>
                <a:spcPts val="0"/>
              </a:spcAft>
              <a:buClr>
                <a:schemeClr val="dk1"/>
              </a:buClr>
              <a:buSzPts val="3300"/>
              <a:buFont typeface="Times New Roman"/>
              <a:buChar char="•"/>
            </a:pPr>
            <a:r>
              <a:rPr lang="en-US" sz="3300">
                <a:solidFill>
                  <a:schemeClr val="dk1"/>
                </a:solidFill>
                <a:latin typeface="Times New Roman"/>
                <a:ea typeface="Times New Roman"/>
                <a:cs typeface="Times New Roman"/>
                <a:sym typeface="Times New Roman"/>
              </a:rPr>
              <a:t>Future Scope</a:t>
            </a:r>
            <a:endParaRPr sz="3300">
              <a:solidFill>
                <a:schemeClr val="dk1"/>
              </a:solidFill>
              <a:latin typeface="Times New Roman"/>
              <a:ea typeface="Times New Roman"/>
              <a:cs typeface="Times New Roman"/>
              <a:sym typeface="Times New Roman"/>
            </a:endParaRPr>
          </a:p>
          <a:p>
            <a:pPr indent="-209550" lvl="0" marL="0" marR="0" rtl="0" algn="l">
              <a:lnSpc>
                <a:spcPct val="100000"/>
              </a:lnSpc>
              <a:spcBef>
                <a:spcPts val="0"/>
              </a:spcBef>
              <a:spcAft>
                <a:spcPts val="0"/>
              </a:spcAft>
              <a:buClr>
                <a:schemeClr val="dk1"/>
              </a:buClr>
              <a:buSzPts val="3300"/>
              <a:buFont typeface="Arial"/>
              <a:buChar char="•"/>
            </a:pPr>
            <a:r>
              <a:rPr b="0" i="0" lang="en-US" sz="3300" u="none" cap="none" strike="noStrike">
                <a:solidFill>
                  <a:schemeClr val="dk1"/>
                </a:solidFill>
                <a:latin typeface="Times New Roman"/>
                <a:ea typeface="Times New Roman"/>
                <a:cs typeface="Times New Roman"/>
                <a:sym typeface="Times New Roman"/>
              </a:rPr>
              <a:t>References/Links used</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t/>
            </a:r>
            <a:endParaRPr b="0" i="0" sz="3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Arial"/>
              <a:buNone/>
            </a:pPr>
            <a:r>
              <a:t/>
            </a:r>
            <a:endParaRPr b="0" i="0" sz="33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advTm="4000" spd="slow" p14:dur="3400">
        <p14:reveal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3"/>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Introduction</a:t>
            </a:r>
            <a:endParaRPr b="1" i="0" sz="1400" u="none" cap="none" strike="noStrike">
              <a:solidFill>
                <a:srgbClr val="000000"/>
              </a:solidFill>
              <a:latin typeface="Arial"/>
              <a:ea typeface="Arial"/>
              <a:cs typeface="Arial"/>
              <a:sym typeface="Arial"/>
            </a:endParaRPr>
          </a:p>
        </p:txBody>
      </p:sp>
      <p:sp>
        <p:nvSpPr>
          <p:cNvPr id="61" name="Google Shape;61;p3"/>
          <p:cNvSpPr/>
          <p:nvPr/>
        </p:nvSpPr>
        <p:spPr>
          <a:xfrm>
            <a:off x="196450" y="845425"/>
            <a:ext cx="8679600" cy="574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chemeClr val="dk1"/>
                </a:solidFill>
                <a:latin typeface="Times New Roman"/>
                <a:ea typeface="Times New Roman"/>
                <a:cs typeface="Times New Roman"/>
                <a:sym typeface="Times New Roman"/>
              </a:rPr>
              <a:t>Title of the Project: </a:t>
            </a:r>
            <a:r>
              <a:rPr b="0" i="0" lang="en-US" sz="2500" u="none" cap="none" strike="noStrike">
                <a:solidFill>
                  <a:schemeClr val="dk1"/>
                </a:solidFill>
                <a:latin typeface="Times New Roman"/>
                <a:ea typeface="Times New Roman"/>
                <a:cs typeface="Times New Roman"/>
                <a:sym typeface="Times New Roman"/>
              </a:rPr>
              <a:t>Music Player</a:t>
            </a:r>
            <a:endParaRPr b="0" i="0" sz="2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chemeClr val="dk1"/>
                </a:solidFill>
                <a:latin typeface="Times New Roman"/>
                <a:ea typeface="Times New Roman"/>
                <a:cs typeface="Times New Roman"/>
                <a:sym typeface="Times New Roman"/>
              </a:rPr>
              <a:t>Team Members:</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500"/>
              <a:buFont typeface="Arial"/>
              <a:buNone/>
            </a:pPr>
            <a:r>
              <a:rPr b="0" i="0" lang="en-US" sz="2500" u="none" cap="none" strike="noStrike">
                <a:solidFill>
                  <a:schemeClr val="dk1"/>
                </a:solidFill>
                <a:latin typeface="Calibri"/>
                <a:ea typeface="Calibri"/>
                <a:cs typeface="Calibri"/>
                <a:sym typeface="Calibri"/>
              </a:rPr>
              <a:t>&gt;Gayatri (2410990287)</a:t>
            </a:r>
            <a:endParaRPr b="0" i="0" sz="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0"/>
              <a:buFont typeface="Arial"/>
              <a:buNone/>
            </a:pPr>
            <a:r>
              <a:rPr b="0" i="0" lang="en-US" sz="2500" u="none" cap="none" strike="noStrike">
                <a:solidFill>
                  <a:schemeClr val="dk1"/>
                </a:solidFill>
                <a:latin typeface="Calibri"/>
                <a:ea typeface="Calibri"/>
                <a:cs typeface="Calibri"/>
                <a:sym typeface="Calibri"/>
              </a:rPr>
              <a:t>&gt;Gia Goyal (2410990289)</a:t>
            </a:r>
            <a:endParaRPr b="0" i="0" sz="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0"/>
              <a:buFont typeface="Arial"/>
              <a:buNone/>
            </a:pPr>
            <a:r>
              <a:rPr b="0" i="0" lang="en-US" sz="2500" u="none" cap="none" strike="noStrike">
                <a:solidFill>
                  <a:schemeClr val="dk1"/>
                </a:solidFill>
                <a:latin typeface="Calibri"/>
                <a:ea typeface="Calibri"/>
                <a:cs typeface="Calibri"/>
                <a:sym typeface="Calibri"/>
              </a:rPr>
              <a:t>&gt;Ghantejveer Singh (2410990288)</a:t>
            </a:r>
            <a:endParaRPr b="0" i="0" sz="2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chemeClr val="dk1"/>
                </a:solidFill>
                <a:latin typeface="Times New Roman"/>
                <a:ea typeface="Times New Roman"/>
                <a:cs typeface="Times New Roman"/>
                <a:sym typeface="Times New Roman"/>
              </a:rPr>
              <a:t>Overview of the Project:</a:t>
            </a:r>
            <a:endParaRPr b="1"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500" u="none" cap="none" strike="noStrike">
                <a:solidFill>
                  <a:schemeClr val="dk1"/>
                </a:solidFill>
                <a:latin typeface="Times New Roman"/>
                <a:ea typeface="Times New Roman"/>
                <a:cs typeface="Times New Roman"/>
                <a:sym typeface="Times New Roman"/>
              </a:rPr>
              <a:t>The Music Player project aims to develop a user-friendly and visually appealing audio player with modern features such as album art display , playlist feature and real-time audio control. The goal is to provide users with an enhanced music listening experience that goes beyond basic playback, integrating interactive controls and sleek design elements. This project combines HTML, CSS, and JavaScript to create a fully functional and stylish music player that caters to the needs of today’s users.</a:t>
            </a:r>
            <a:endParaRPr b="0" i="0" sz="2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advTm="4000" spd="slow">
    <p:randomBar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4"/>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Problem Statement</a:t>
            </a:r>
            <a:endParaRPr b="1" i="0" sz="1400" u="none" cap="none" strike="noStrike">
              <a:solidFill>
                <a:srgbClr val="000000"/>
              </a:solidFill>
              <a:latin typeface="Arial"/>
              <a:ea typeface="Arial"/>
              <a:cs typeface="Arial"/>
              <a:sym typeface="Arial"/>
            </a:endParaRPr>
          </a:p>
        </p:txBody>
      </p:sp>
      <p:sp>
        <p:nvSpPr>
          <p:cNvPr id="67" name="Google Shape;67;p4"/>
          <p:cNvSpPr/>
          <p:nvPr/>
        </p:nvSpPr>
        <p:spPr>
          <a:xfrm>
            <a:off x="395536" y="1196752"/>
            <a:ext cx="813690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lt1"/>
                </a:solidFill>
                <a:latin typeface="Times New Roman"/>
                <a:ea typeface="Times New Roman"/>
                <a:cs typeface="Times New Roman"/>
                <a:sym typeface="Times New Roman"/>
              </a:rPr>
              <a:t>Problem Statement:</a:t>
            </a:r>
            <a:endParaRPr b="1" i="0" sz="3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500" u="none" cap="none" strike="noStrike">
                <a:solidFill>
                  <a:schemeClr val="lt1"/>
                </a:solidFill>
                <a:latin typeface="Times New Roman"/>
                <a:ea typeface="Times New Roman"/>
                <a:cs typeface="Times New Roman"/>
                <a:sym typeface="Times New Roman"/>
              </a:rPr>
              <a:t>Developing a music player that offers more than just basic playback is challenging due to the need for seamless user interaction, attractive design, and dynamic functionality.</a:t>
            </a:r>
            <a:endParaRPr b="0" i="0" sz="2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lt1"/>
                </a:solidFill>
                <a:latin typeface="Times New Roman"/>
                <a:ea typeface="Times New Roman"/>
                <a:cs typeface="Times New Roman"/>
                <a:sym typeface="Times New Roman"/>
              </a:rPr>
              <a:t>Background Information:</a:t>
            </a:r>
            <a:endParaRPr b="1" i="0" sz="3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500" u="none" cap="none" strike="noStrike">
                <a:solidFill>
                  <a:schemeClr val="lt1"/>
                </a:solidFill>
                <a:latin typeface="Times New Roman"/>
                <a:ea typeface="Times New Roman"/>
                <a:cs typeface="Times New Roman"/>
                <a:sym typeface="Times New Roman"/>
              </a:rPr>
              <a:t>Existing music players often lack user-friendly features such as real-time audio control, and visual enhancements like album art displays.</a:t>
            </a:r>
            <a:endParaRPr b="0" i="0" sz="2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lt1"/>
                </a:solidFill>
                <a:latin typeface="Times New Roman"/>
                <a:ea typeface="Times New Roman"/>
                <a:cs typeface="Times New Roman"/>
                <a:sym typeface="Times New Roman"/>
              </a:rPr>
              <a:t>Project Aim:</a:t>
            </a:r>
            <a:endParaRPr b="0" i="0" sz="3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500" u="none" cap="none" strike="noStrike">
                <a:solidFill>
                  <a:schemeClr val="lt1"/>
                </a:solidFill>
                <a:latin typeface="Times New Roman"/>
                <a:ea typeface="Times New Roman"/>
                <a:cs typeface="Times New Roman"/>
                <a:sym typeface="Times New Roman"/>
              </a:rPr>
              <a:t>The project aims to create a modern, user-friendly music player with intuitive controls and dynamic album art display.</a:t>
            </a:r>
            <a:endParaRPr b="1" i="0" sz="3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71" name="Shape 71"/>
        <p:cNvGrpSpPr/>
        <p:nvPr/>
      </p:nvGrpSpPr>
      <p:grpSpPr>
        <a:xfrm>
          <a:off x="0" y="0"/>
          <a:ext cx="0" cy="0"/>
          <a:chOff x="0" y="0"/>
          <a:chExt cx="0" cy="0"/>
        </a:xfrm>
      </p:grpSpPr>
      <p:sp>
        <p:nvSpPr>
          <p:cNvPr id="72" name="Google Shape;72;p5"/>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Technical Details</a:t>
            </a:r>
            <a:endParaRPr b="1" i="0" sz="1400" u="none" cap="none" strike="noStrike">
              <a:solidFill>
                <a:srgbClr val="000000"/>
              </a:solidFill>
              <a:latin typeface="Arial"/>
              <a:ea typeface="Arial"/>
              <a:cs typeface="Arial"/>
              <a:sym typeface="Arial"/>
            </a:endParaRPr>
          </a:p>
        </p:txBody>
      </p:sp>
      <p:sp>
        <p:nvSpPr>
          <p:cNvPr id="73" name="Google Shape;73;p5"/>
          <p:cNvSpPr/>
          <p:nvPr/>
        </p:nvSpPr>
        <p:spPr>
          <a:xfrm>
            <a:off x="53549" y="469275"/>
            <a:ext cx="9036900" cy="6663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t/>
            </a:r>
            <a:endParaRPr b="1" i="0" sz="2500" u="none" cap="none" strike="noStrike">
              <a:solidFill>
                <a:schemeClr val="dk1"/>
              </a:solidFill>
              <a:latin typeface="Calibri"/>
              <a:ea typeface="Calibri"/>
              <a:cs typeface="Calibri"/>
              <a:sym typeface="Calibri"/>
            </a:endParaRPr>
          </a:p>
          <a:p>
            <a:pPr indent="-387350" lvl="0" marL="457200" marR="0" rtl="0" algn="l">
              <a:lnSpc>
                <a:spcPct val="100000"/>
              </a:lnSpc>
              <a:spcBef>
                <a:spcPts val="0"/>
              </a:spcBef>
              <a:spcAft>
                <a:spcPts val="0"/>
              </a:spcAft>
              <a:buClr>
                <a:schemeClr val="dk1"/>
              </a:buClr>
              <a:buSzPts val="2500"/>
              <a:buFont typeface="Calibri"/>
              <a:buChar char="•"/>
            </a:pPr>
            <a:r>
              <a:rPr b="1" i="0" lang="en-US" sz="2500" u="none" cap="none" strike="noStrike">
                <a:solidFill>
                  <a:schemeClr val="dk1"/>
                </a:solidFill>
                <a:latin typeface="Calibri"/>
                <a:ea typeface="Calibri"/>
                <a:cs typeface="Calibri"/>
                <a:sym typeface="Calibri"/>
              </a:rPr>
              <a:t> HTML (Hypertext Markup Language): </a:t>
            </a:r>
            <a:r>
              <a:rPr b="0" i="0" lang="en-US" sz="2500" u="none" cap="none" strike="noStrike">
                <a:solidFill>
                  <a:schemeClr val="dk1"/>
                </a:solidFill>
                <a:latin typeface="Calibri"/>
                <a:ea typeface="Calibri"/>
                <a:cs typeface="Calibri"/>
                <a:sym typeface="Calibri"/>
              </a:rPr>
              <a:t>Used to structure the web page, including the layout of the music player, buttons, and album art.</a:t>
            </a:r>
            <a:endParaRPr b="0" i="0" sz="2500" u="none" cap="none" strike="noStrike">
              <a:solidFill>
                <a:schemeClr val="dk1"/>
              </a:solidFill>
              <a:latin typeface="Calibri"/>
              <a:ea typeface="Calibri"/>
              <a:cs typeface="Calibri"/>
              <a:sym typeface="Calibri"/>
            </a:endParaRPr>
          </a:p>
          <a:p>
            <a:pPr indent="-387350" lvl="0" marL="457200" marR="0" rtl="0" algn="l">
              <a:lnSpc>
                <a:spcPct val="100000"/>
              </a:lnSpc>
              <a:spcBef>
                <a:spcPts val="0"/>
              </a:spcBef>
              <a:spcAft>
                <a:spcPts val="0"/>
              </a:spcAft>
              <a:buClr>
                <a:schemeClr val="dk1"/>
              </a:buClr>
              <a:buSzPts val="2500"/>
              <a:buFont typeface="Calibri"/>
              <a:buChar char="•"/>
            </a:pPr>
            <a:r>
              <a:rPr b="1" i="0" lang="en-US" sz="2500" u="none" cap="none" strike="noStrike">
                <a:solidFill>
                  <a:schemeClr val="dk1"/>
                </a:solidFill>
                <a:latin typeface="Calibri"/>
                <a:ea typeface="Calibri"/>
                <a:cs typeface="Calibri"/>
                <a:sym typeface="Calibri"/>
              </a:rPr>
              <a:t> CSS (Cascading Style Sheets): </a:t>
            </a:r>
            <a:r>
              <a:rPr b="0" i="0" lang="en-US" sz="2500" u="none" cap="none" strike="noStrike">
                <a:solidFill>
                  <a:schemeClr val="dk1"/>
                </a:solidFill>
                <a:latin typeface="Calibri"/>
                <a:ea typeface="Calibri"/>
                <a:cs typeface="Calibri"/>
                <a:sym typeface="Calibri"/>
              </a:rPr>
              <a:t>Utilized to style the player interface with modern, sleek design elements, enhancing the visual appeal through colors, fonts, and animations.</a:t>
            </a:r>
            <a:endParaRPr b="1" i="0" sz="2500" u="none" cap="none" strike="noStrike">
              <a:solidFill>
                <a:schemeClr val="dk1"/>
              </a:solidFill>
              <a:latin typeface="Calibri"/>
              <a:ea typeface="Calibri"/>
              <a:cs typeface="Calibri"/>
              <a:sym typeface="Calibri"/>
            </a:endParaRPr>
          </a:p>
          <a:p>
            <a:pPr indent="-387350" lvl="0" marL="457200" marR="0" rtl="0" algn="l">
              <a:lnSpc>
                <a:spcPct val="100000"/>
              </a:lnSpc>
              <a:spcBef>
                <a:spcPts val="0"/>
              </a:spcBef>
              <a:spcAft>
                <a:spcPts val="0"/>
              </a:spcAft>
              <a:buClr>
                <a:schemeClr val="dk1"/>
              </a:buClr>
              <a:buSzPts val="2500"/>
              <a:buFont typeface="Calibri"/>
              <a:buChar char="•"/>
            </a:pPr>
            <a:r>
              <a:rPr b="1" i="0" lang="en-US" sz="2500" u="none" cap="none" strike="noStrike">
                <a:solidFill>
                  <a:schemeClr val="dk1"/>
                </a:solidFill>
                <a:latin typeface="Calibri"/>
                <a:ea typeface="Calibri"/>
                <a:cs typeface="Calibri"/>
                <a:sym typeface="Calibri"/>
              </a:rPr>
              <a:t> JavaScript (JS): </a:t>
            </a:r>
            <a:r>
              <a:rPr b="0" i="0" lang="en-US" sz="2500" u="none" cap="none" strike="noStrike">
                <a:solidFill>
                  <a:schemeClr val="dk1"/>
                </a:solidFill>
                <a:latin typeface="Calibri"/>
                <a:ea typeface="Calibri"/>
                <a:cs typeface="Calibri"/>
                <a:sym typeface="Calibri"/>
              </a:rPr>
              <a:t>Employed for interactive elements, handling audio playback controls, playlist management, and real-time updates like track switching and visual feedback.</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3100" u="none" cap="none" strike="noStrike">
                <a:solidFill>
                  <a:schemeClr val="dk1"/>
                </a:solidFill>
                <a:latin typeface="Calibri"/>
                <a:ea typeface="Calibri"/>
                <a:cs typeface="Calibri"/>
                <a:sym typeface="Calibri"/>
              </a:rPr>
              <a:t>Methods:</a:t>
            </a:r>
            <a:r>
              <a:rPr b="1" i="0" lang="en-US" sz="2500" u="none" cap="none" strike="noStrike">
                <a:solidFill>
                  <a:schemeClr val="dk1"/>
                </a:solidFill>
                <a:latin typeface="Calibri"/>
                <a:ea typeface="Calibri"/>
                <a:cs typeface="Calibri"/>
                <a:sym typeface="Calibri"/>
              </a:rPr>
              <a:t> </a:t>
            </a:r>
            <a:r>
              <a:rPr b="0" i="0" lang="en-US" sz="2500" u="none" cap="none" strike="noStrike">
                <a:solidFill>
                  <a:schemeClr val="dk1"/>
                </a:solidFill>
                <a:latin typeface="Calibri"/>
                <a:ea typeface="Calibri"/>
                <a:cs typeface="Calibri"/>
                <a:sym typeface="Calibri"/>
              </a:rPr>
              <a:t>Designed using a modular approach, separating HTML for structure, CSS for styling, and JS for functionality to maintain clean and organized code.</a:t>
            </a:r>
            <a:endParaRPr b="0"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500" u="none" cap="none" strike="noStrike">
                <a:solidFill>
                  <a:schemeClr val="dk1"/>
                </a:solidFill>
                <a:latin typeface="Calibri"/>
                <a:ea typeface="Calibri"/>
                <a:cs typeface="Calibri"/>
                <a:sym typeface="Calibri"/>
              </a:rPr>
              <a:t>In addition to these we have also used Bootstrap to streamline styling and ensure a responsive design.</a:t>
            </a:r>
            <a:endParaRPr b="0" i="0" sz="2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advTm="4000" spd="slow" p14:dur="34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6"/>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Key Features</a:t>
            </a:r>
            <a:endParaRPr b="1" i="0" sz="1400" u="none" cap="none" strike="noStrike">
              <a:solidFill>
                <a:srgbClr val="000000"/>
              </a:solidFill>
              <a:latin typeface="Arial"/>
              <a:ea typeface="Arial"/>
              <a:cs typeface="Arial"/>
              <a:sym typeface="Arial"/>
            </a:endParaRPr>
          </a:p>
        </p:txBody>
      </p:sp>
      <p:sp>
        <p:nvSpPr>
          <p:cNvPr id="79" name="Google Shape;79;p6"/>
          <p:cNvSpPr/>
          <p:nvPr/>
        </p:nvSpPr>
        <p:spPr>
          <a:xfrm>
            <a:off x="105025" y="769225"/>
            <a:ext cx="85698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dk1"/>
                </a:solidFill>
                <a:latin typeface="Times New Roman"/>
                <a:ea typeface="Times New Roman"/>
                <a:cs typeface="Times New Roman"/>
                <a:sym typeface="Times New Roman"/>
              </a:rPr>
              <a:t>Interactive Playback Controls:</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chemeClr val="dk1"/>
                </a:solidFill>
                <a:latin typeface="Times New Roman"/>
                <a:ea typeface="Times New Roman"/>
                <a:cs typeface="Times New Roman"/>
                <a:sym typeface="Times New Roman"/>
              </a:rPr>
              <a:t>Includes play, pause, next, and previous buttons, allowing users to control audio playback effortlessly.</a:t>
            </a:r>
            <a:endParaRPr b="0"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dk1"/>
                </a:solidFill>
                <a:latin typeface="Times New Roman"/>
                <a:ea typeface="Times New Roman"/>
                <a:cs typeface="Times New Roman"/>
                <a:sym typeface="Times New Roman"/>
              </a:rPr>
              <a:t>Real-Time Progress Bar:</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chemeClr val="dk1"/>
                </a:solidFill>
                <a:latin typeface="Times New Roman"/>
                <a:ea typeface="Times New Roman"/>
                <a:cs typeface="Times New Roman"/>
                <a:sym typeface="Times New Roman"/>
              </a:rPr>
              <a:t>Displays the track’s current position, allowing users to see and adjust the playback timeline.</a:t>
            </a:r>
            <a:endParaRPr b="0"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3000" u="none" cap="none" strike="noStrike">
                <a:solidFill>
                  <a:schemeClr val="dk1"/>
                </a:solidFill>
                <a:latin typeface="Times New Roman"/>
                <a:ea typeface="Times New Roman"/>
                <a:cs typeface="Times New Roman"/>
                <a:sym typeface="Times New Roman"/>
              </a:rPr>
              <a:t>Responsive Design:</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chemeClr val="dk1"/>
                </a:solidFill>
                <a:latin typeface="Times New Roman"/>
                <a:ea typeface="Times New Roman"/>
                <a:cs typeface="Times New Roman"/>
                <a:sym typeface="Times New Roman"/>
              </a:rPr>
              <a:t>Optimized for various screen sizes, ensuring the player looks great on both desktop and mobile devices.</a:t>
            </a:r>
            <a:endParaRPr b="0" i="0" sz="3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7"/>
          <p:cNvSpPr txBox="1"/>
          <p:nvPr/>
        </p:nvSpPr>
        <p:spPr>
          <a:xfrm>
            <a:off x="467544" y="260648"/>
            <a:ext cx="540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Project Highlights</a:t>
            </a:r>
            <a:endParaRPr b="1" i="0" sz="1400" u="none" cap="none" strike="noStrike">
              <a:solidFill>
                <a:srgbClr val="000000"/>
              </a:solidFill>
              <a:latin typeface="Arial"/>
              <a:ea typeface="Arial"/>
              <a:cs typeface="Arial"/>
              <a:sym typeface="Arial"/>
            </a:endParaRPr>
          </a:p>
        </p:txBody>
      </p:sp>
      <p:sp>
        <p:nvSpPr>
          <p:cNvPr id="85" name="Google Shape;85;p7"/>
          <p:cNvSpPr/>
          <p:nvPr/>
        </p:nvSpPr>
        <p:spPr>
          <a:xfrm>
            <a:off x="1982750" y="1422400"/>
            <a:ext cx="6589800" cy="5509160"/>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The screenshot in the next slide shows our music system project.</a:t>
            </a:r>
            <a:endParaRPr b="0" i="0" sz="1400" u="none" cap="none" strike="noStrike">
              <a:solidFill>
                <a:schemeClr val="dk1"/>
              </a:solidFill>
              <a:latin typeface="Arial"/>
              <a:ea typeface="Arial"/>
              <a:cs typeface="Arial"/>
              <a:sym typeface="Arial"/>
            </a:endParaRPr>
          </a:p>
          <a:p>
            <a:pPr indent="-203200" lvl="0" marL="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The ones that follow contain the html, CSS and java script code used to design it.</a:t>
            </a:r>
            <a:endParaRPr b="0" i="0" sz="3200" u="none" cap="none" strike="noStrike">
              <a:solidFill>
                <a:schemeClr val="dk1"/>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We have used Internal CSS using &lt;style&gt;...&lt;/style&gt; and Internal ; using &lt;script&gt;...&lt;/script&gt; tag.</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advTm="4000" spd="slow" p14:dur="2000">
        <p14:ferris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8FB"/>
            </a:gs>
            <a:gs pos="74000">
              <a:srgbClr val="AEC5E1"/>
            </a:gs>
            <a:gs pos="83000">
              <a:srgbClr val="AEC5E1"/>
            </a:gs>
            <a:gs pos="100000">
              <a:srgbClr val="C8D8EB"/>
            </a:gs>
          </a:gsLst>
          <a:lin ang="5400000" scaled="0"/>
        </a:gradFill>
      </p:bgPr>
    </p:bg>
    <p:spTree>
      <p:nvGrpSpPr>
        <p:cNvPr id="89" name="Shape 89"/>
        <p:cNvGrpSpPr/>
        <p:nvPr/>
      </p:nvGrpSpPr>
      <p:grpSpPr>
        <a:xfrm>
          <a:off x="0" y="0"/>
          <a:ext cx="0" cy="0"/>
          <a:chOff x="0" y="0"/>
          <a:chExt cx="0" cy="0"/>
        </a:xfrm>
      </p:grpSpPr>
      <p:pic>
        <p:nvPicPr>
          <p:cNvPr id="90" name="Google Shape;90;p16"/>
          <p:cNvPicPr preferRelativeResize="0"/>
          <p:nvPr/>
        </p:nvPicPr>
        <p:blipFill rotWithShape="1">
          <a:blip r:embed="rId3">
            <a:alphaModFix/>
          </a:blip>
          <a:srcRect b="8336" l="0" r="0" t="14258"/>
          <a:stretch/>
        </p:blipFill>
        <p:spPr>
          <a:xfrm>
            <a:off x="138963" y="1498800"/>
            <a:ext cx="8866075" cy="3860401"/>
          </a:xfrm>
          <a:prstGeom prst="rect">
            <a:avLst/>
          </a:prstGeom>
          <a:noFill/>
          <a:ln cap="sq" cmpd="sng" w="38100">
            <a:solidFill>
              <a:srgbClr val="000000"/>
            </a:solidFill>
            <a:prstDash val="solid"/>
            <a:miter lim="8000"/>
            <a:headEnd len="sm" w="sm" type="none"/>
            <a:tailEnd len="sm" w="sm" type="none"/>
          </a:ln>
          <a:effectLst>
            <a:outerShdw blurRad="50800" rotWithShape="0" algn="tl" dir="2700000" dist="38100">
              <a:srgbClr val="000000">
                <a:alpha val="42750"/>
              </a:srgbClr>
            </a:outerShdw>
          </a:effectLst>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8FB"/>
            </a:gs>
            <a:gs pos="74000">
              <a:srgbClr val="AEC5E1"/>
            </a:gs>
            <a:gs pos="83000">
              <a:srgbClr val="AEC5E1"/>
            </a:gs>
            <a:gs pos="100000">
              <a:srgbClr val="C8D8EB"/>
            </a:gs>
          </a:gsLst>
          <a:lin ang="5400000" scaled="0"/>
        </a:gra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b="8403" l="0" r="0" t="8403"/>
          <a:stretch/>
        </p:blipFill>
        <p:spPr>
          <a:xfrm>
            <a:off x="126125" y="1578078"/>
            <a:ext cx="8891750" cy="415904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2022-12-12T14:14:34Z</dcterms:created>
  <dc:creator>abc</dc:creator>
</cp:coreProperties>
</file>